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6" r:id="rId13"/>
    <p:sldId id="269" r:id="rId14"/>
    <p:sldId id="265" r:id="rId15"/>
    <p:sldId id="270" r:id="rId16"/>
  </p:sldIdLst>
  <p:sldSz cx="14630400" cy="8229600"/>
  <p:notesSz cx="8229600" cy="14630400"/>
  <p:embeddedFontLs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AA7D2-5D41-D811-97BC-86C8666F4A5E}" v="2" dt="2025-07-24T15:20:04.561"/>
    <p1510:client id="{A5A4C988-21E2-4340-8C5C-192F59D3447B}" v="2202" dt="2025-07-25T10:26:21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9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BD905-498A-EA46-858C-E8F9AF2BD0F6}" type="datetimeFigureOut">
              <a:rPr lang="en-IT" smtClean="0"/>
              <a:t>7/25/25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A5621-B1DF-EE46-91D5-263131A0E04D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0604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F930E-D6A7-FE67-0DC4-18113CC2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E6C9B7-E810-D91E-7A57-8AE883AC07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8C8CB-FF39-C617-B5FF-4195D5D2D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77F31-C7C1-AFB0-542A-7E398567F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34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FF35C-3CA5-9FA7-1F45-1FAA32373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080074-C979-A572-163C-BAD624D985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B8746-9C91-B6AE-DC9F-8BCDF4FBB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CE83-1D3D-0C9D-C8DC-D3D307098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28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1119-9B46-C9C9-C73F-6E9246DBD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812159-17EA-4C70-7F7C-D9149C8EC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222B2-5188-28D0-2160-770E33A58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04886-01B0-3A6B-E5F1-5C366F074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07C75-63F9-499F-2065-A41ACA17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84EF5-88D2-4E3F-C252-48A08EAB3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D1E3D-3AA2-6904-894C-DB3C3A02E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F5F7B-AF6D-EC11-D091-7B6E11CA38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2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20B4B-CE84-1914-1ACA-6FA108678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F6F904-0EE2-084E-B0C0-5E2D76CE7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523762-372A-C982-5DCB-4E3026EB6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66F1-15E9-324E-12DF-CF3C194888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47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r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microsoft.com/office/2007/relationships/media" Target="../media/media2.mov"/><Relationship Id="rId7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39.png"/><Relationship Id="rId5" Type="http://schemas.microsoft.com/office/2007/relationships/media" Target="../media/media3.mov"/><Relationship Id="rId10" Type="http://schemas.openxmlformats.org/officeDocument/2006/relationships/image" Target="../media/image38.png"/><Relationship Id="rId4" Type="http://schemas.openxmlformats.org/officeDocument/2006/relationships/video" Target="../media/media2.mov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094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Field and Service Robotics: Technical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74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Fabio Ruggiero 2024/2025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54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635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Gianmarco Corrado P38000287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057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Andrea Colapinto P38000309</a:t>
            </a:r>
            <a:endParaRPr lang="en-US" sz="175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740DD0D-0ED8-EFC2-BC8C-091B17C259C4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C97382-F6E8-572A-4514-90745C2C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9196D5-41EF-9A3F-7738-48E9AD11A2D6}"/>
              </a:ext>
            </a:extLst>
          </p:cNvPr>
          <p:cNvSpPr/>
          <p:nvPr/>
        </p:nvSpPr>
        <p:spPr>
          <a:xfrm>
            <a:off x="685506" y="68586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Simulation Results: Disturbed Case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577A0AF-8CE0-21FE-ACFA-363322465520}"/>
              </a:ext>
            </a:extLst>
          </p:cNvPr>
          <p:cNvSpPr/>
          <p:nvPr/>
        </p:nvSpPr>
        <p:spPr>
          <a:xfrm>
            <a:off x="685506" y="13946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NMPC controller maintains precise trajectory tracking even in the presence of disturbances.</a:t>
            </a:r>
            <a:endParaRPr lang="en-US" sz="1750" dirty="0"/>
          </a:p>
        </p:txBody>
      </p:sp>
      <p:pic>
        <p:nvPicPr>
          <p:cNvPr id="5" name="Immagine 4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093B86F3-94F9-B350-EC4F-7691D5438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9" y="2120839"/>
            <a:ext cx="5911818" cy="5008624"/>
          </a:xfrm>
          <a:prstGeom prst="rect">
            <a:avLst/>
          </a:prstGeom>
        </p:spPr>
      </p:pic>
      <p:pic>
        <p:nvPicPr>
          <p:cNvPr id="7" name="Immagine 6" descr="Immagine che contiene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048C0256-A0C7-082E-A2DA-6080D5565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316" y="2120839"/>
            <a:ext cx="5763985" cy="5008624"/>
          </a:xfrm>
          <a:prstGeom prst="rect">
            <a:avLst/>
          </a:prstGeom>
        </p:spPr>
      </p:pic>
      <p:pic>
        <p:nvPicPr>
          <p:cNvPr id="9" name="Immagine 8" descr="Immagine che contiene testo, numero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A9C0B644-A5D8-E532-C652-EE7215912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48" y="2351860"/>
            <a:ext cx="5731099" cy="4760183"/>
          </a:xfrm>
          <a:prstGeom prst="rect">
            <a:avLst/>
          </a:prstGeom>
        </p:spPr>
      </p:pic>
      <p:pic>
        <p:nvPicPr>
          <p:cNvPr id="11" name="Immagine 10" descr="Immagine che contiene testo, linea, numero, diagramma&#10;&#10;Il contenuto generato dall'IA potrebbe non essere corretto.">
            <a:extLst>
              <a:ext uri="{FF2B5EF4-FFF2-40B4-BE49-F238E27FC236}">
                <a16:creationId xmlns:a16="http://schemas.microsoft.com/office/drawing/2014/main" id="{1C40A721-29F4-37B3-95BF-AB5D6AFFC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157" y="2260558"/>
            <a:ext cx="5619929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9118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BE2BD4-87E2-BE84-FAFF-451A7F754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094B946-8CCC-99FD-6B84-39829C672D51}"/>
              </a:ext>
            </a:extLst>
          </p:cNvPr>
          <p:cNvSpPr/>
          <p:nvPr/>
        </p:nvSpPr>
        <p:spPr>
          <a:xfrm>
            <a:off x="685506" y="68586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Simulation Results: Disturbed Case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47C7EAE-CC7F-C23D-7E0A-741008E2D256}"/>
              </a:ext>
            </a:extLst>
          </p:cNvPr>
          <p:cNvSpPr/>
          <p:nvPr/>
        </p:nvSpPr>
        <p:spPr>
          <a:xfrm>
            <a:off x="685506" y="13946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controller effectively rejects sensor noise without compromising tracking performance.</a:t>
            </a:r>
            <a:endParaRPr lang="en-US" sz="1750" dirty="0"/>
          </a:p>
        </p:txBody>
      </p:sp>
      <p:pic>
        <p:nvPicPr>
          <p:cNvPr id="6" name="Immagine 5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469582A6-0577-CA4E-F558-733DF327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16" y="2275660"/>
            <a:ext cx="5562600" cy="4610100"/>
          </a:xfrm>
          <a:prstGeom prst="rect">
            <a:avLst/>
          </a:prstGeom>
        </p:spPr>
      </p:pic>
      <p:pic>
        <p:nvPicPr>
          <p:cNvPr id="10" name="Immagine 9" descr="Immagine che contiene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734846C7-9F51-AD07-533C-2FAEEC926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384" y="2224860"/>
            <a:ext cx="5295900" cy="4711700"/>
          </a:xfrm>
          <a:prstGeom prst="rect">
            <a:avLst/>
          </a:prstGeom>
        </p:spPr>
      </p:pic>
      <p:pic>
        <p:nvPicPr>
          <p:cNvPr id="13" name="Immagine 12" descr="Immagine che contiene testo, line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C7F3055E-6BE4-EAA1-1DCB-71B0F0BCC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194" y="2351860"/>
            <a:ext cx="5603522" cy="4584700"/>
          </a:xfrm>
          <a:prstGeom prst="rect">
            <a:avLst/>
          </a:prstGeom>
        </p:spPr>
      </p:pic>
      <p:pic>
        <p:nvPicPr>
          <p:cNvPr id="15" name="Immagine 14" descr="Immagine che contiene testo, line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B0A6A1E8-5E09-F20E-2342-4F296FD67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906" y="2351860"/>
            <a:ext cx="5448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031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BDBF9-4D86-C417-68BD-25931619F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40EBCB4-E8C0-1040-FD37-5CADCE359A69}"/>
              </a:ext>
            </a:extLst>
          </p:cNvPr>
          <p:cNvSpPr/>
          <p:nvPr/>
        </p:nvSpPr>
        <p:spPr>
          <a:xfrm>
            <a:off x="793788" y="60561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Simulation Results: Robustness Analysis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7BF431B-B69C-19E4-D73B-A6EF44CB14E5}"/>
              </a:ext>
            </a:extLst>
          </p:cNvPr>
          <p:cNvSpPr/>
          <p:nvPr/>
        </p:nvSpPr>
        <p:spPr>
          <a:xfrm>
            <a:off x="793787" y="13143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NMPC controller demonstrates accurate trajectory tracking and robustness against various perturbations.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FDB56D2-6192-84D6-8E57-5BFD634CB594}"/>
              </a:ext>
            </a:extLst>
          </p:cNvPr>
          <p:cNvSpPr/>
          <p:nvPr/>
        </p:nvSpPr>
        <p:spPr>
          <a:xfrm>
            <a:off x="600015" y="6618516"/>
            <a:ext cx="3037998" cy="283488"/>
          </a:xfrm>
          <a:prstGeom prst="roundRect">
            <a:avLst>
              <a:gd name="adj" fmla="val 336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13CBF4B4-9438-06D4-902B-9625CF6DDAB0}"/>
              </a:ext>
            </a:extLst>
          </p:cNvPr>
          <p:cNvSpPr/>
          <p:nvPr/>
        </p:nvSpPr>
        <p:spPr>
          <a:xfrm>
            <a:off x="600015" y="6618516"/>
            <a:ext cx="191214" cy="283488"/>
          </a:xfrm>
          <a:prstGeom prst="roundRect">
            <a:avLst>
              <a:gd name="adj" fmla="val 49823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6FD2EBF-C712-152C-F408-F7ECA81AB16E}"/>
              </a:ext>
            </a:extLst>
          </p:cNvPr>
          <p:cNvSpPr/>
          <p:nvPr/>
        </p:nvSpPr>
        <p:spPr>
          <a:xfrm>
            <a:off x="3958292" y="6618516"/>
            <a:ext cx="80033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8 cm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EEED055-C46C-0AAB-7A92-1EC1E520996A}"/>
              </a:ext>
            </a:extLst>
          </p:cNvPr>
          <p:cNvSpPr/>
          <p:nvPr/>
        </p:nvSpPr>
        <p:spPr>
          <a:xfrm>
            <a:off x="1238643" y="7071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Default  Case </a:t>
            </a:r>
            <a:endParaRPr lang="en-US" sz="22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F5D32DE1-FE9C-5CDE-114A-AF18A2675273}"/>
              </a:ext>
            </a:extLst>
          </p:cNvPr>
          <p:cNvSpPr/>
          <p:nvPr/>
        </p:nvSpPr>
        <p:spPr>
          <a:xfrm>
            <a:off x="5600813" y="6618516"/>
            <a:ext cx="3037998" cy="296687"/>
          </a:xfrm>
          <a:prstGeom prst="roundRect">
            <a:avLst>
              <a:gd name="adj" fmla="val 336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2E2109B5-360F-08B4-5B48-D066D4515339}"/>
              </a:ext>
            </a:extLst>
          </p:cNvPr>
          <p:cNvSpPr/>
          <p:nvPr/>
        </p:nvSpPr>
        <p:spPr>
          <a:xfrm>
            <a:off x="5521924" y="6618516"/>
            <a:ext cx="245289" cy="296752"/>
          </a:xfrm>
          <a:prstGeom prst="roundRect">
            <a:avLst>
              <a:gd name="adj" fmla="val 105144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A6B68C5-00D6-96AC-DEB3-31FA49C13DD4}"/>
              </a:ext>
            </a:extLst>
          </p:cNvPr>
          <p:cNvSpPr/>
          <p:nvPr/>
        </p:nvSpPr>
        <p:spPr>
          <a:xfrm>
            <a:off x="8771376" y="6644916"/>
            <a:ext cx="717950" cy="296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9 cm</a:t>
            </a:r>
            <a:endParaRPr lang="en-US" sz="22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4FEC1BAB-A35E-C309-5BFF-9E132C9CA12C}"/>
              </a:ext>
            </a:extLst>
          </p:cNvPr>
          <p:cNvSpPr/>
          <p:nvPr/>
        </p:nvSpPr>
        <p:spPr>
          <a:xfrm>
            <a:off x="6065458" y="7071791"/>
            <a:ext cx="3037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Disturbed Case</a:t>
            </a:r>
            <a:endParaRPr lang="en-US" sz="22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6D95DA4E-6337-0676-52C5-F3B7D8D27863}"/>
              </a:ext>
            </a:extLst>
          </p:cNvPr>
          <p:cNvSpPr/>
          <p:nvPr/>
        </p:nvSpPr>
        <p:spPr>
          <a:xfrm>
            <a:off x="10565457" y="6618516"/>
            <a:ext cx="2931886" cy="296689"/>
          </a:xfrm>
          <a:prstGeom prst="roundRect">
            <a:avLst>
              <a:gd name="adj" fmla="val 336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0BC12130-9569-472B-F24B-59C2D1B40D29}"/>
              </a:ext>
            </a:extLst>
          </p:cNvPr>
          <p:cNvSpPr/>
          <p:nvPr/>
        </p:nvSpPr>
        <p:spPr>
          <a:xfrm>
            <a:off x="13607932" y="6631718"/>
            <a:ext cx="6307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</a:rPr>
              <a:t>8 cm</a:t>
            </a:r>
            <a:endParaRPr lang="en-US" sz="22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9CFF13F4-6C17-4EC6-ADE7-75AED84BF71F}"/>
              </a:ext>
            </a:extLst>
          </p:cNvPr>
          <p:cNvSpPr/>
          <p:nvPr/>
        </p:nvSpPr>
        <p:spPr>
          <a:xfrm>
            <a:off x="11375769" y="7071791"/>
            <a:ext cx="1866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Noisy Case</a:t>
            </a:r>
            <a:endParaRPr lang="en-US" sz="2200" dirty="0"/>
          </a:p>
        </p:txBody>
      </p:sp>
      <p:pic>
        <p:nvPicPr>
          <p:cNvPr id="20" name="Immagine 19" descr="Immagine che contiene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DBE864A9-8D25-93B2-9387-EF9AC10F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03" y="2073711"/>
            <a:ext cx="4748225" cy="4211052"/>
          </a:xfrm>
          <a:prstGeom prst="rect">
            <a:avLst/>
          </a:prstGeom>
        </p:spPr>
      </p:pic>
      <p:pic>
        <p:nvPicPr>
          <p:cNvPr id="22" name="Immagine 21" descr="Immagine che contiene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4065B0C5-1440-B1C4-FBA5-AFD871129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895" y="1994296"/>
            <a:ext cx="4880603" cy="4241008"/>
          </a:xfrm>
          <a:prstGeom prst="rect">
            <a:avLst/>
          </a:prstGeom>
        </p:spPr>
      </p:pic>
      <p:pic>
        <p:nvPicPr>
          <p:cNvPr id="24" name="Immagine 23" descr="Immagine che contiene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7B4AF55-26D1-9425-69C9-9867DDE28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681" y="2093214"/>
            <a:ext cx="4655664" cy="4142090"/>
          </a:xfrm>
          <a:prstGeom prst="rect">
            <a:avLst/>
          </a:prstGeom>
        </p:spPr>
      </p:pic>
      <p:sp>
        <p:nvSpPr>
          <p:cNvPr id="25" name="Shape 3">
            <a:extLst>
              <a:ext uri="{FF2B5EF4-FFF2-40B4-BE49-F238E27FC236}">
                <a16:creationId xmlns:a16="http://schemas.microsoft.com/office/drawing/2014/main" id="{3581F468-7431-0F98-ACCF-522D59B8B729}"/>
              </a:ext>
            </a:extLst>
          </p:cNvPr>
          <p:cNvSpPr/>
          <p:nvPr/>
        </p:nvSpPr>
        <p:spPr>
          <a:xfrm>
            <a:off x="10556524" y="6625116"/>
            <a:ext cx="191214" cy="283488"/>
          </a:xfrm>
          <a:prstGeom prst="roundRect">
            <a:avLst>
              <a:gd name="adj" fmla="val 49823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7" name="Immagine 2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48072CD-B7AB-D2E0-795E-34F353BD4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4" y="2162174"/>
            <a:ext cx="4821671" cy="3963017"/>
          </a:xfrm>
          <a:prstGeom prst="rect">
            <a:avLst/>
          </a:prstGeom>
        </p:spPr>
      </p:pic>
      <p:pic>
        <p:nvPicPr>
          <p:cNvPr id="29" name="Immagine 28" descr="Immagine che contiene testo, numero, linea, Parallelo&#10;&#10;Il contenuto generato dall'IA potrebbe non essere corretto.">
            <a:extLst>
              <a:ext uri="{FF2B5EF4-FFF2-40B4-BE49-F238E27FC236}">
                <a16:creationId xmlns:a16="http://schemas.microsoft.com/office/drawing/2014/main" id="{F1885F6E-71DA-22D2-50F1-CB5D7D988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9178" y="2240480"/>
            <a:ext cx="4685009" cy="3891313"/>
          </a:xfrm>
          <a:prstGeom prst="rect">
            <a:avLst/>
          </a:prstGeom>
        </p:spPr>
      </p:pic>
      <p:pic>
        <p:nvPicPr>
          <p:cNvPr id="31" name="Immagine 30" descr="Immagine che contiene testo, line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AB69C91E-3A0A-6403-A58E-7C0EF6516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5370" y="2240481"/>
            <a:ext cx="4756048" cy="3891312"/>
          </a:xfrm>
          <a:prstGeom prst="rect">
            <a:avLst/>
          </a:prstGeom>
        </p:spPr>
      </p:pic>
      <p:pic>
        <p:nvPicPr>
          <p:cNvPr id="33" name="Immagine 32" descr="Immagine che contiene testo, numero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4779E3CF-223B-3C37-6025-3265DEB07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78" y="2213042"/>
            <a:ext cx="4880150" cy="4071721"/>
          </a:xfrm>
          <a:prstGeom prst="rect">
            <a:avLst/>
          </a:prstGeom>
        </p:spPr>
      </p:pic>
      <p:pic>
        <p:nvPicPr>
          <p:cNvPr id="35" name="Immagine 34" descr="Immagine che contiene testo, linea, numero, diagramma&#10;&#10;Il contenuto generato dall'IA potrebbe non essere corretto.">
            <a:extLst>
              <a:ext uri="{FF2B5EF4-FFF2-40B4-BE49-F238E27FC236}">
                <a16:creationId xmlns:a16="http://schemas.microsoft.com/office/drawing/2014/main" id="{45DCFF94-16F7-B6C0-13FA-4F256CA5FC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28" y="2161739"/>
            <a:ext cx="4693580" cy="4080899"/>
          </a:xfrm>
          <a:prstGeom prst="rect">
            <a:avLst/>
          </a:prstGeom>
        </p:spPr>
      </p:pic>
      <p:pic>
        <p:nvPicPr>
          <p:cNvPr id="37" name="Immagine 36" descr="Immagine che contiene testo, line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3E6803EA-8C8C-FF15-D837-32CE745F64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5498" y="2273627"/>
            <a:ext cx="4707737" cy="3950549"/>
          </a:xfrm>
          <a:prstGeom prst="rect">
            <a:avLst/>
          </a:prstGeom>
        </p:spPr>
      </p:pic>
      <p:sp>
        <p:nvSpPr>
          <p:cNvPr id="38" name="Rettangolo 37">
            <a:extLst>
              <a:ext uri="{FF2B5EF4-FFF2-40B4-BE49-F238E27FC236}">
                <a16:creationId xmlns:a16="http://schemas.microsoft.com/office/drawing/2014/main" id="{0865391A-7846-2B8A-AD4D-1DD1537AA721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3857634-EEDA-0359-DA0E-EB6EBED653A0}"/>
              </a:ext>
            </a:extLst>
          </p:cNvPr>
          <p:cNvSpPr txBox="1"/>
          <p:nvPr/>
        </p:nvSpPr>
        <p:spPr>
          <a:xfrm>
            <a:off x="1213722" y="7031910"/>
            <a:ext cx="11244978" cy="43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Force profiles adapt to compensate external disturbances and remain stable under noise.</a:t>
            </a:r>
            <a:endParaRPr lang="en-US" sz="22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00E6622-8EA3-45D1-3264-9389AA629356}"/>
              </a:ext>
            </a:extLst>
          </p:cNvPr>
          <p:cNvSpPr txBox="1"/>
          <p:nvPr/>
        </p:nvSpPr>
        <p:spPr>
          <a:xfrm>
            <a:off x="1165734" y="7038509"/>
            <a:ext cx="12076551" cy="43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Torques are modulated to ensure attitude stability, with noise introducing noticeable fluctuations.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180213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25" grpId="0" animBg="1"/>
      <p:bldP spid="40" grpId="0"/>
      <p:bldP spid="40" grpId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1A1E2-FA0A-D0E9-C931-69CD827F1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DC644D3-B2FE-AF75-D4EC-D4A2EC943F18}"/>
              </a:ext>
            </a:extLst>
          </p:cNvPr>
          <p:cNvSpPr/>
          <p:nvPr/>
        </p:nvSpPr>
        <p:spPr>
          <a:xfrm>
            <a:off x="793788" y="60561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Simulation Results: Robustness analysis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F55C7DE-14C8-6E19-64AB-A0F1A455E8F5}"/>
              </a:ext>
            </a:extLst>
          </p:cNvPr>
          <p:cNvSpPr/>
          <p:nvPr/>
        </p:nvSpPr>
        <p:spPr>
          <a:xfrm>
            <a:off x="793787" y="13143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NMPC controller demonstrates accurate trajectory tracking and robustness against various perturbations.</a:t>
            </a:r>
            <a:endParaRPr lang="en-US" sz="1750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D30E7EC4-B885-1346-E8E2-1337800220E8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DT0.mov">
            <a:hlinkClick r:id="" action="ppaction://media"/>
            <a:extLst>
              <a:ext uri="{FF2B5EF4-FFF2-40B4-BE49-F238E27FC236}">
                <a16:creationId xmlns:a16="http://schemas.microsoft.com/office/drawing/2014/main" id="{8CE71F84-4953-271E-0251-303F0DFD6F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6238" r="4351"/>
          <a:stretch/>
        </p:blipFill>
        <p:spPr>
          <a:xfrm>
            <a:off x="206473" y="2386078"/>
            <a:ext cx="4745421" cy="4120335"/>
          </a:xfrm>
          <a:prstGeom prst="rect">
            <a:avLst/>
          </a:prstGeom>
        </p:spPr>
      </p:pic>
      <p:pic>
        <p:nvPicPr>
          <p:cNvPr id="13" name="DT_1.mov">
            <a:hlinkClick r:id="" action="ppaction://media"/>
            <a:extLst>
              <a:ext uri="{FF2B5EF4-FFF2-40B4-BE49-F238E27FC236}">
                <a16:creationId xmlns:a16="http://schemas.microsoft.com/office/drawing/2014/main" id="{F6B32452-B4C8-6D35-8271-E618C747D6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18399" r="15773"/>
          <a:stretch/>
        </p:blipFill>
        <p:spPr>
          <a:xfrm>
            <a:off x="5133309" y="2386079"/>
            <a:ext cx="4570256" cy="4120334"/>
          </a:xfrm>
          <a:prstGeom prst="rect">
            <a:avLst/>
          </a:prstGeom>
        </p:spPr>
      </p:pic>
      <p:pic>
        <p:nvPicPr>
          <p:cNvPr id="17" name="DT2_.mov">
            <a:hlinkClick r:id="" action="ppaction://media"/>
            <a:extLst>
              <a:ext uri="{FF2B5EF4-FFF2-40B4-BE49-F238E27FC236}">
                <a16:creationId xmlns:a16="http://schemas.microsoft.com/office/drawing/2014/main" id="{58FE4CA9-57BC-33A6-0533-0509FE278A9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 l="15898" r="13499"/>
          <a:stretch/>
        </p:blipFill>
        <p:spPr>
          <a:xfrm>
            <a:off x="9884981" y="2386078"/>
            <a:ext cx="4538946" cy="412033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5EEBFCF-EDA7-043B-306B-796CA038DFA7}"/>
              </a:ext>
            </a:extLst>
          </p:cNvPr>
          <p:cNvSpPr txBox="1"/>
          <p:nvPr/>
        </p:nvSpPr>
        <p:spPr>
          <a:xfrm>
            <a:off x="1379482" y="6658041"/>
            <a:ext cx="1726324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Default  Case </a:t>
            </a:r>
            <a:endParaRPr lang="en-US" sz="18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7A02855-D9BD-330C-D911-0AF6CCEDF275}"/>
              </a:ext>
            </a:extLst>
          </p:cNvPr>
          <p:cNvSpPr txBox="1"/>
          <p:nvPr/>
        </p:nvSpPr>
        <p:spPr>
          <a:xfrm>
            <a:off x="6452035" y="6703927"/>
            <a:ext cx="1726324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Disturbed  Case </a:t>
            </a:r>
            <a:endParaRPr lang="en-US" sz="180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67CB5DF-0E12-A7C8-8C12-ACCFC93A272A}"/>
              </a:ext>
            </a:extLst>
          </p:cNvPr>
          <p:cNvSpPr txBox="1"/>
          <p:nvPr/>
        </p:nvSpPr>
        <p:spPr>
          <a:xfrm>
            <a:off x="11670421" y="6658039"/>
            <a:ext cx="1726324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Noisy  Case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52316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3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72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0364"/>
            <a:ext cx="9607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Conclusions &amp; Future Developments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27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NMPC controller effectively minimizes errors and rejects disturbances, demonstrating strong prediction capabilities.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90825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924895"/>
            <a:ext cx="4439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Optimal State Observers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41531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Kalman filters to reduce steady-state errors.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790825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924895"/>
            <a:ext cx="3378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Adaptive Elements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41531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performance in complex environments.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05030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139101"/>
            <a:ext cx="3574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Obstacle Avoidance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62951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advanced collision prevention.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005030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6139101"/>
            <a:ext cx="2874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Battery Handler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62951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for real hardware implementation.</a:t>
            </a:r>
            <a:endParaRPr lang="en-US" sz="175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90F9817A-D690-9AA2-3730-8931E33106A7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DCEE5-B063-E878-D889-772B47D2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BC15424-DDE1-17B5-58AF-1645BF9AA3F1}"/>
              </a:ext>
            </a:extLst>
          </p:cNvPr>
          <p:cNvSpPr/>
          <p:nvPr/>
        </p:nvSpPr>
        <p:spPr>
          <a:xfrm>
            <a:off x="196631" y="3760410"/>
            <a:ext cx="9607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Thank you for your attention!</a:t>
            </a:r>
            <a:endParaRPr lang="en-US" sz="540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0EBAC58-538A-BCB5-FAE5-55B4BEF47B34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B835FB30-7291-9753-624B-8725E5E84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48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1124" y="93239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169E2B0-CA30-82BB-B5FD-2A58F0A40D93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30E6454-9790-14F6-3EDA-34AEA48A8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0" b="614"/>
          <a:stretch/>
        </p:blipFill>
        <p:spPr>
          <a:xfrm>
            <a:off x="149773" y="2609491"/>
            <a:ext cx="7772400" cy="4145270"/>
          </a:xfrm>
          <a:prstGeom prst="rect">
            <a:avLst/>
          </a:prstGeom>
        </p:spPr>
      </p:pic>
      <p:pic>
        <p:nvPicPr>
          <p:cNvPr id="8" name="Immagine 7" descr="Immagine che contiene pneumatico, trasporto, ruota, bicicletta&#10;&#10;Il contenuto generato dall'IA potrebbe non essere corretto.">
            <a:extLst>
              <a:ext uri="{FF2B5EF4-FFF2-40B4-BE49-F238E27FC236}">
                <a16:creationId xmlns:a16="http://schemas.microsoft.com/office/drawing/2014/main" id="{A50BD573-082F-EB42-4AAD-BF6AEFE7D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407" y="2576699"/>
            <a:ext cx="6247220" cy="4081517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1052036"/>
            <a:ext cx="12011382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Mission Objectives &amp; Implementation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0447" y="2107049"/>
            <a:ext cx="1318950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UAV's mission is to navigate a cluttered 3D indoor environment, pass through a narrow opening, and hover precisely at a target location.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0447" y="3306008"/>
            <a:ext cx="6491764" cy="1839278"/>
          </a:xfrm>
          <a:prstGeom prst="roundRect">
            <a:avLst>
              <a:gd name="adj" fmla="val 596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720447" y="3283148"/>
            <a:ext cx="6491764" cy="91440"/>
          </a:xfrm>
          <a:prstGeom prst="roundRect">
            <a:avLst>
              <a:gd name="adj" fmla="val 9455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Shape 4"/>
          <p:cNvSpPr/>
          <p:nvPr/>
        </p:nvSpPr>
        <p:spPr>
          <a:xfrm>
            <a:off x="3657540" y="2997279"/>
            <a:ext cx="617577" cy="617577"/>
          </a:xfrm>
          <a:prstGeom prst="roundRect">
            <a:avLst>
              <a:gd name="adj" fmla="val 148063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8" name="Text 5"/>
          <p:cNvSpPr/>
          <p:nvPr/>
        </p:nvSpPr>
        <p:spPr>
          <a:xfrm>
            <a:off x="834747" y="3833396"/>
            <a:ext cx="6263045" cy="617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Full Nonlinear Dynamic Model for a tilting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quadrotor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34747" y="4572178"/>
            <a:ext cx="603432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UAV with tilt-rotor actuation dynamics.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18070" y="3306008"/>
            <a:ext cx="6491883" cy="1839278"/>
          </a:xfrm>
          <a:prstGeom prst="roundRect">
            <a:avLst>
              <a:gd name="adj" fmla="val 596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Shape 8"/>
          <p:cNvSpPr/>
          <p:nvPr/>
        </p:nvSpPr>
        <p:spPr>
          <a:xfrm>
            <a:off x="7418070" y="3283148"/>
            <a:ext cx="6491883" cy="91440"/>
          </a:xfrm>
          <a:prstGeom prst="roundRect">
            <a:avLst>
              <a:gd name="adj" fmla="val 9455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Shape 9"/>
          <p:cNvSpPr/>
          <p:nvPr/>
        </p:nvSpPr>
        <p:spPr>
          <a:xfrm>
            <a:off x="10355163" y="2997279"/>
            <a:ext cx="617577" cy="617577"/>
          </a:xfrm>
          <a:prstGeom prst="roundRect">
            <a:avLst>
              <a:gd name="adj" fmla="val 148063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425" y="3151703"/>
            <a:ext cx="246936" cy="30872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46789" y="3820597"/>
            <a:ext cx="6034445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Polynomial-Based Trajectory Planning and 3D environment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7646789" y="4587240"/>
            <a:ext cx="603444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</a:t>
            </a:r>
            <a:r>
              <a:rPr lang="en-US" sz="160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indoor environment and 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smooth path generation.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06028" y="5664060"/>
            <a:ext cx="6491764" cy="1517690"/>
          </a:xfrm>
          <a:prstGeom prst="roundRect">
            <a:avLst>
              <a:gd name="adj" fmla="val 723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7" name="Shape 13"/>
          <p:cNvSpPr/>
          <p:nvPr/>
        </p:nvSpPr>
        <p:spPr>
          <a:xfrm>
            <a:off x="720447" y="5637014"/>
            <a:ext cx="6491764" cy="91440"/>
          </a:xfrm>
          <a:prstGeom prst="roundRect">
            <a:avLst>
              <a:gd name="adj" fmla="val 9455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Shape 14"/>
          <p:cNvSpPr/>
          <p:nvPr/>
        </p:nvSpPr>
        <p:spPr>
          <a:xfrm>
            <a:off x="3657540" y="5351145"/>
            <a:ext cx="617577" cy="617577"/>
          </a:xfrm>
          <a:prstGeom prst="roundRect">
            <a:avLst>
              <a:gd name="adj" fmla="val 148063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0" name="Text 15"/>
          <p:cNvSpPr/>
          <p:nvPr/>
        </p:nvSpPr>
        <p:spPr>
          <a:xfrm>
            <a:off x="834747" y="6174462"/>
            <a:ext cx="6148626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Aerodynamic Effects and Disturbances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Integration</a:t>
            </a:r>
            <a:endParaRPr lang="en-US" sz="2000" dirty="0"/>
          </a:p>
        </p:txBody>
      </p:sp>
      <p:sp>
        <p:nvSpPr>
          <p:cNvPr id="21" name="Text 16"/>
          <p:cNvSpPr/>
          <p:nvPr/>
        </p:nvSpPr>
        <p:spPr>
          <a:xfrm>
            <a:off x="834747" y="6871096"/>
            <a:ext cx="603432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Ground and ceiling interactions and robustness analysis.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7418070" y="5659874"/>
            <a:ext cx="6491883" cy="1517690"/>
          </a:xfrm>
          <a:prstGeom prst="roundRect">
            <a:avLst>
              <a:gd name="adj" fmla="val 723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Shape 18"/>
          <p:cNvSpPr/>
          <p:nvPr/>
        </p:nvSpPr>
        <p:spPr>
          <a:xfrm>
            <a:off x="7418070" y="5637014"/>
            <a:ext cx="6491883" cy="91440"/>
          </a:xfrm>
          <a:prstGeom prst="roundRect">
            <a:avLst>
              <a:gd name="adj" fmla="val 94555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Shape 19"/>
          <p:cNvSpPr/>
          <p:nvPr/>
        </p:nvSpPr>
        <p:spPr>
          <a:xfrm>
            <a:off x="10355163" y="5351145"/>
            <a:ext cx="617577" cy="617577"/>
          </a:xfrm>
          <a:prstGeom prst="roundRect">
            <a:avLst>
              <a:gd name="adj" fmla="val 148063"/>
            </a:avLst>
          </a:prstGeom>
          <a:solidFill>
            <a:srgbClr val="26A688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0425" y="5505569"/>
            <a:ext cx="246936" cy="30872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46789" y="6174462"/>
            <a:ext cx="626316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Simulink and MATLAB-Based NMPC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Controller</a:t>
            </a:r>
            <a:endParaRPr lang="en-US" sz="2000" dirty="0"/>
          </a:p>
        </p:txBody>
      </p:sp>
      <p:sp>
        <p:nvSpPr>
          <p:cNvPr id="27" name="Text 21"/>
          <p:cNvSpPr/>
          <p:nvPr/>
        </p:nvSpPr>
        <p:spPr>
          <a:xfrm>
            <a:off x="7646670" y="6871096"/>
            <a:ext cx="603444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Optimal control input computation with </a:t>
            </a:r>
            <a:r>
              <a:rPr lang="en-US" sz="160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Voliro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approach.</a:t>
            </a:r>
            <a:endParaRPr lang="en-US" sz="160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18FD74BA-F4A3-7B8C-6EC3-48F2941B97C6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 descr="Wind Site Readings - Wind Speed Icon White Png - Free PNG Images ID 127609  | TOPpng">
            <a:extLst>
              <a:ext uri="{FF2B5EF4-FFF2-40B4-BE49-F238E27FC236}">
                <a16:creationId xmlns:a16="http://schemas.microsoft.com/office/drawing/2014/main" id="{12791EB6-5934-7B98-2A1C-81534B43B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291" y="5528185"/>
            <a:ext cx="309955" cy="25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magine 29" descr="Immagine che contiene clipart, creatività, arte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57388DA7-DCE8-6F4B-6C43-080BC13EC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862" y="3109899"/>
            <a:ext cx="388812" cy="377284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7712"/>
            <a:ext cx="120148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Dynamic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01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9" y="2438400"/>
            <a:ext cx="13042821" cy="1137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Nonlinear model consisting of 6 inputs, 13 states and 13 outputs.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Representation in ENU frame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Orientation is represented using a unit quaternion to avoid singularities and maintain a column vector format.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91038"/>
            <a:ext cx="13042821" cy="2040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D066A0-C64A-DD53-FB01-B3992ACE1262}"/>
              </a:ext>
            </a:extLst>
          </p:cNvPr>
          <p:cNvSpPr txBox="1"/>
          <p:nvPr/>
        </p:nvSpPr>
        <p:spPr>
          <a:xfrm>
            <a:off x="6858000" y="3657600"/>
            <a:ext cx="1173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dirty="0"/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E1B89EF-F938-E67F-DE64-4D36CF4B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403"/>
          <a:stretch/>
        </p:blipFill>
        <p:spPr>
          <a:xfrm>
            <a:off x="10816174" y="4007643"/>
            <a:ext cx="797894" cy="18161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58236E5-4A6D-1062-3775-ABF573F6E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92" y="3997861"/>
            <a:ext cx="9074606" cy="265835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7F69260-3C67-C817-5B01-3A8814B7D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5967" y="6006307"/>
            <a:ext cx="1219200" cy="9017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37537CA-0C36-3E3E-FE85-D01FA39C0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5567" y="4037052"/>
            <a:ext cx="546100" cy="15875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C628697-6CF8-5D6D-F152-62ACA6A460AB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9469"/>
            <a:ext cx="7659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Aerodynamic Effects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318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Aerodynamic effects like ground and ceiling interactions significantly influence thrust efficiency near surfaces.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080909" y="3493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Ground Effect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0578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70753"/>
            <a:ext cx="6244709" cy="738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80908" y="5564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Ceiling Effect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405788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070753"/>
            <a:ext cx="6244709" cy="784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93790" y="6397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4" name="Immagine 13" descr="Immagine che contiene schizzo, diagramma, scheletro, disegno&#10;&#10;Il contenuto generato dall'IA potrebbe non essere corretto.">
            <a:extLst>
              <a:ext uri="{FF2B5EF4-FFF2-40B4-BE49-F238E27FC236}">
                <a16:creationId xmlns:a16="http://schemas.microsoft.com/office/drawing/2014/main" id="{453BC18F-98A3-B7C5-8B28-8FEF213FB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75" y="3493961"/>
            <a:ext cx="7772400" cy="3149947"/>
          </a:xfrm>
          <a:prstGeom prst="rect">
            <a:avLst/>
          </a:prstGeom>
        </p:spPr>
      </p:pic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A31B312F-428F-960F-69B2-0D09A738DD6A}"/>
              </a:ext>
            </a:extLst>
          </p:cNvPr>
          <p:cNvCxnSpPr>
            <a:cxnSpLocks/>
          </p:cNvCxnSpPr>
          <p:nvPr/>
        </p:nvCxnSpPr>
        <p:spPr>
          <a:xfrm>
            <a:off x="5225143" y="3848291"/>
            <a:ext cx="260069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460A1A68-E65C-FB14-8CC0-ACFBE25E5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26" y="3880318"/>
            <a:ext cx="2835235" cy="11904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CED8D4B-9605-630C-1D71-6174F81E1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31" y="6197495"/>
            <a:ext cx="3320996" cy="115065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C4B7C1BE-8279-76FE-60CC-CC1C83765061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0029" y="134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Reference Trajectory Planning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67829" y="2445651"/>
            <a:ext cx="6467971" cy="1082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Indoor environment navigation by following a path.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Waypoints based trajectory interpolated using splines.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Moving average filter applied to smooth the trajectory.</a:t>
            </a:r>
            <a:endParaRPr lang="en-US" sz="1750" dirty="0"/>
          </a:p>
        </p:txBody>
      </p:sp>
      <p:pic>
        <p:nvPicPr>
          <p:cNvPr id="7" name="Immagine 6" descr="Immagine che contiene diagramma, linea, Piano, design&#10;&#10;Il contenuto generato dall'IA potrebbe non essere corretto.">
            <a:extLst>
              <a:ext uri="{FF2B5EF4-FFF2-40B4-BE49-F238E27FC236}">
                <a16:creationId xmlns:a16="http://schemas.microsoft.com/office/drawing/2014/main" id="{FD423A0A-E698-0BF3-FA61-010D142A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67" y="2407721"/>
            <a:ext cx="7772400" cy="505206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C51E6F7-23B4-50C5-5728-8A8887DE8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385" y="4922648"/>
            <a:ext cx="1831813" cy="17339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E07B659-1B09-346F-C41E-1A7F50CBA7C7}"/>
              </a:ext>
            </a:extLst>
          </p:cNvPr>
          <p:cNvSpPr txBox="1"/>
          <p:nvPr/>
        </p:nvSpPr>
        <p:spPr>
          <a:xfrm>
            <a:off x="1719642" y="449054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Waypoints matrix</a:t>
            </a:r>
            <a:endParaRPr lang="it-IT" dirty="0"/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44D4E21B-19F1-DABB-4731-7D5A58F585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82012CFB-D44C-4C25-B2CB-F4B331AE5C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158836" cy="31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54E41A4-6A63-049F-2F41-D7264F12E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153" y="5189093"/>
            <a:ext cx="3518065" cy="119332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B6BDB3-BBB2-A76D-F42D-16DC8861FDDC}"/>
              </a:ext>
            </a:extLst>
          </p:cNvPr>
          <p:cNvSpPr txBox="1"/>
          <p:nvPr/>
        </p:nvSpPr>
        <p:spPr>
          <a:xfrm>
            <a:off x="1521702" y="448941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Moving average filter</a:t>
            </a:r>
            <a:endParaRPr lang="it-IT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4D1BB3D-E49B-1BF2-51AA-29D3FA26F869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899" y="121715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Nonlinear Model Predictive Control (NMPC)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55898" y="239601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NMPC predicts future behavior over a finite horizon N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Optimization problem is to minimize a cost function while satisfying constraints.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48570"/>
            <a:ext cx="13042821" cy="96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60021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16B10CA-8E17-1897-74D5-64B61F3F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16" y="3998611"/>
            <a:ext cx="7772400" cy="92579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9B03C26-E7F1-A206-0E6C-E07049125D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18"/>
          <a:stretch/>
        </p:blipFill>
        <p:spPr>
          <a:xfrm>
            <a:off x="1229589" y="5442029"/>
            <a:ext cx="5337465" cy="92579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025C926-132A-F40E-1A8E-79DA59C93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483" y="3196588"/>
            <a:ext cx="5498295" cy="40705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86613F4-BB46-48DA-549C-5067F8CAC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845" y="6210194"/>
            <a:ext cx="1100271" cy="88938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C4C9548-1B7F-B717-010D-57A4B514359E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819" y="1000436"/>
            <a:ext cx="127507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Simulink Implementation</a:t>
            </a:r>
            <a:endParaRPr lang="en-US" sz="4450" dirty="0"/>
          </a:p>
        </p:txBody>
      </p:sp>
      <p:pic>
        <p:nvPicPr>
          <p:cNvPr id="12" name="Immagine 11" descr="Immagine che contiene diagramma, linea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1E41697E-0C58-A598-299E-876FB741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62" y="3114676"/>
            <a:ext cx="11269275" cy="398458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7DCA2F0-2D78-EF95-3F9A-1DA24B38FD22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560325-D094-38C2-9212-C8CD4C147D64}"/>
              </a:ext>
            </a:extLst>
          </p:cNvPr>
          <p:cNvSpPr txBox="1"/>
          <p:nvPr/>
        </p:nvSpPr>
        <p:spPr>
          <a:xfrm>
            <a:off x="939819" y="1981121"/>
            <a:ext cx="7322344" cy="430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Block scheme of the control logic:</a:t>
            </a:r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506" y="68586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Simulation Results: Default Case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85506" y="13946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NMPC controller demonstrates accurate trajectory tracking.</a:t>
            </a:r>
            <a:endParaRPr lang="en-US" sz="1750" dirty="0"/>
          </a:p>
        </p:txBody>
      </p:sp>
      <p:pic>
        <p:nvPicPr>
          <p:cNvPr id="20" name="Immagine 19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A0B2478-C427-0271-B785-FCCDFDC8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55" y="2166303"/>
            <a:ext cx="5471452" cy="4518360"/>
          </a:xfrm>
          <a:prstGeom prst="rect">
            <a:avLst/>
          </a:prstGeom>
        </p:spPr>
      </p:pic>
      <p:pic>
        <p:nvPicPr>
          <p:cNvPr id="22" name="Immagine 21" descr="Immagine che contiene Diagramma, line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12ADFE27-0EC1-3D13-B353-608642DCE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93" y="2041641"/>
            <a:ext cx="5918200" cy="4767683"/>
          </a:xfrm>
          <a:prstGeom prst="rect">
            <a:avLst/>
          </a:prstGeom>
        </p:spPr>
      </p:pic>
      <p:pic>
        <p:nvPicPr>
          <p:cNvPr id="24" name="Immagine 23" descr="Immagine che contiene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07BFB9A2-8891-A329-403F-E3C5BBD2B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672" y="2103418"/>
            <a:ext cx="5332560" cy="4644131"/>
          </a:xfrm>
          <a:prstGeom prst="rect">
            <a:avLst/>
          </a:prstGeom>
        </p:spPr>
      </p:pic>
      <p:pic>
        <p:nvPicPr>
          <p:cNvPr id="26" name="Immagine 2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6EE8B48-349A-ECB7-47B3-9934728BF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73" y="2073634"/>
            <a:ext cx="5815879" cy="4765476"/>
          </a:xfrm>
          <a:prstGeom prst="rect">
            <a:avLst/>
          </a:prstGeom>
        </p:spPr>
      </p:pic>
      <p:pic>
        <p:nvPicPr>
          <p:cNvPr id="28" name="Immagine 27" descr="Immagine che contiene testo, numero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F734630-C5AE-DF9A-AFFB-B2BB38573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128" y="2166303"/>
            <a:ext cx="5711648" cy="4765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5A629D11-9813-1E9D-FA17-E010105D5EA0}"/>
              </a:ext>
            </a:extLst>
          </p:cNvPr>
          <p:cNvSpPr/>
          <p:nvPr/>
        </p:nvSpPr>
        <p:spPr>
          <a:xfrm>
            <a:off x="12747811" y="7716105"/>
            <a:ext cx="1882589" cy="513495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433</Words>
  <Application>Microsoft Macintosh PowerPoint</Application>
  <PresentationFormat>Personalizzato</PresentationFormat>
  <Paragraphs>86</Paragraphs>
  <Slides>15</Slides>
  <Notes>15</Notes>
  <HiddenSlides>2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Unbounded Bold</vt:lpstr>
      <vt:lpstr>Open Sans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ANDREA COLAPINTO</cp:lastModifiedBy>
  <cp:revision>7</cp:revision>
  <dcterms:created xsi:type="dcterms:W3CDTF">2025-07-22T21:03:04Z</dcterms:created>
  <dcterms:modified xsi:type="dcterms:W3CDTF">2025-07-25T10:33:34Z</dcterms:modified>
</cp:coreProperties>
</file>